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Lato" charset="0"/>
      <p:regular r:id="rId26"/>
      <p:bold r:id="rId27"/>
      <p:italic r:id="rId28"/>
      <p:boldItalic r:id="rId29"/>
    </p:embeddedFont>
    <p:embeddedFont>
      <p:font typeface="PT Sans" charset="-52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5072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. текст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. загол. и текст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hape 15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" name="Shape 16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0" i="0" u="none" strike="noStrike" cap="none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 b="0" i="0" u="none" strike="noStrike" cap="none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11147942" y="6280878"/>
            <a:ext cx="63669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19</a:t>
            </a:r>
          </a:p>
        </p:txBody>
      </p:sp>
      <p:grpSp>
        <p:nvGrpSpPr>
          <p:cNvPr id="18" name="Shape 18"/>
          <p:cNvGrpSpPr/>
          <p:nvPr/>
        </p:nvGrpSpPr>
        <p:grpSpPr>
          <a:xfrm>
            <a:off x="10668" y="5396458"/>
            <a:ext cx="8498124" cy="1461541"/>
            <a:chOff x="10668" y="5396458"/>
            <a:chExt cx="8498124" cy="1461541"/>
          </a:xfrm>
        </p:grpSpPr>
        <p:cxnSp>
          <p:nvCxnSpPr>
            <p:cNvPr id="19" name="Shape 19"/>
            <p:cNvCxnSpPr/>
            <p:nvPr/>
          </p:nvCxnSpPr>
          <p:spPr>
            <a:xfrm rot="10800000" flipH="1">
              <a:off x="10668" y="5396458"/>
              <a:ext cx="1023180" cy="14545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10800000">
              <a:off x="1033847" y="5396459"/>
              <a:ext cx="1004813" cy="1454519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flipH="1">
              <a:off x="2023672" y="6280878"/>
              <a:ext cx="5816183" cy="5771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7839856" y="6280878"/>
              <a:ext cx="668935" cy="528413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1501413" y="6022771"/>
              <a:ext cx="3145537" cy="83522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10667" y="-1106"/>
            <a:ext cx="12170664" cy="6852084"/>
            <a:chOff x="10667" y="-1106"/>
            <a:chExt cx="12170664" cy="6852084"/>
          </a:xfrm>
        </p:grpSpPr>
        <p:pic>
          <p:nvPicPr>
            <p:cNvPr id="26" name="Shape 26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667" y="-1106"/>
              <a:ext cx="12170664" cy="68520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27"/>
            <p:cNvSpPr/>
            <p:nvPr/>
          </p:nvSpPr>
          <p:spPr>
            <a:xfrm>
              <a:off x="358587" y="394446"/>
              <a:ext cx="2259105" cy="8068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Shape 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3246" y="394446"/>
            <a:ext cx="1792941" cy="806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Shape 29"/>
          <p:cNvGrpSpPr/>
          <p:nvPr/>
        </p:nvGrpSpPr>
        <p:grpSpPr>
          <a:xfrm flipH="1">
            <a:off x="3524830" y="5380604"/>
            <a:ext cx="8608399" cy="1577993"/>
            <a:chOff x="10668" y="5434391"/>
            <a:chExt cx="8608399" cy="1577993"/>
          </a:xfrm>
        </p:grpSpPr>
        <p:cxnSp>
          <p:nvCxnSpPr>
            <p:cNvPr id="30" name="Shape 30"/>
            <p:cNvCxnSpPr/>
            <p:nvPr/>
          </p:nvCxnSpPr>
          <p:spPr>
            <a:xfrm rot="10800000" flipH="1">
              <a:off x="10668" y="5434391"/>
              <a:ext cx="1023180" cy="14545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10800000">
              <a:off x="1033847" y="5434391"/>
              <a:ext cx="1004813" cy="1454519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" name="Shape 32"/>
            <p:cNvCxnSpPr/>
            <p:nvPr/>
          </p:nvCxnSpPr>
          <p:spPr>
            <a:xfrm flipH="1">
              <a:off x="2023672" y="6318812"/>
              <a:ext cx="5816183" cy="5771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3" name="Shape 33"/>
            <p:cNvCxnSpPr/>
            <p:nvPr/>
          </p:nvCxnSpPr>
          <p:spPr>
            <a:xfrm>
              <a:off x="7839856" y="6299796"/>
              <a:ext cx="779211" cy="712588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4" name="Shape 34"/>
            <p:cNvCxnSpPr/>
            <p:nvPr/>
          </p:nvCxnSpPr>
          <p:spPr>
            <a:xfrm>
              <a:off x="1557866" y="6185798"/>
              <a:ext cx="3657600" cy="371468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35" name="Shape 35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" name="Shape 36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11147942" y="6280878"/>
            <a:ext cx="63669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19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129" y="-1075765"/>
            <a:ext cx="1846730" cy="824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" name="Shape 41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11147942" y="6280878"/>
            <a:ext cx="63669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Shape 45"/>
          <p:cNvCxnSpPr/>
          <p:nvPr/>
        </p:nvCxnSpPr>
        <p:spPr>
          <a:xfrm rot="10800000" flipH="1">
            <a:off x="10668" y="5396458"/>
            <a:ext cx="1023180" cy="145452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6" name="Shape 46"/>
          <p:cNvCxnSpPr/>
          <p:nvPr/>
        </p:nvCxnSpPr>
        <p:spPr>
          <a:xfrm rot="10800000">
            <a:off x="1033847" y="5396459"/>
            <a:ext cx="1004813" cy="1454519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" name="Shape 47"/>
          <p:cNvCxnSpPr/>
          <p:nvPr/>
        </p:nvCxnSpPr>
        <p:spPr>
          <a:xfrm flipH="1">
            <a:off x="2023672" y="6280878"/>
            <a:ext cx="5816183" cy="57712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" name="Shape 48"/>
          <p:cNvCxnSpPr/>
          <p:nvPr/>
        </p:nvCxnSpPr>
        <p:spPr>
          <a:xfrm>
            <a:off x="7839856" y="6280878"/>
            <a:ext cx="668935" cy="528413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" name="Shape 49"/>
          <p:cNvCxnSpPr/>
          <p:nvPr/>
        </p:nvCxnSpPr>
        <p:spPr>
          <a:xfrm>
            <a:off x="1501413" y="6022771"/>
            <a:ext cx="3145537" cy="83522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" name="Shape 50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Shape 51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11147942" y="6280878"/>
            <a:ext cx="70869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535" y="639727"/>
            <a:ext cx="2335784" cy="875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921657" y="4727569"/>
            <a:ext cx="7566560" cy="6386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921657" y="5550133"/>
            <a:ext cx="8822706" cy="65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46628" y="4712192"/>
            <a:ext cx="8712600" cy="175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3600" b="0" i="0" u="none" strike="noStrike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СИСТЕМА УПРАВЛЕНИЯ </a:t>
            </a:r>
            <a:br>
              <a:rPr lang="ru-RU" sz="3600" b="0" i="0" u="none" strike="noStrike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3600" b="0" i="0" u="none" strike="noStrike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ЛЕКАРСТВЕННЫМ ОБЕСПЕЧЕНИЕМ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0125" y="-1106"/>
            <a:ext cx="265103" cy="685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7892689" y="-1269233"/>
            <a:ext cx="731875" cy="731875"/>
          </a:xfrm>
          <a:prstGeom prst="rect">
            <a:avLst/>
          </a:prstGeom>
          <a:solidFill>
            <a:srgbClr val="808083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9040346" y="786029"/>
            <a:ext cx="227871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      fortis-it.ru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642" y="935803"/>
            <a:ext cx="420727" cy="37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168" y="1947331"/>
            <a:ext cx="5117063" cy="286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637199" y="276886"/>
            <a:ext cx="8091165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РАСЧЕТ СРЕДНЕВЗВЕШЕННЫХ ЦЕН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1014954" y="807058"/>
            <a:ext cx="847379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результатам мониторинга закупок лекарственных средств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983" y="1308845"/>
            <a:ext cx="11466379" cy="703033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086719" y="2273480"/>
            <a:ext cx="2980302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Мгновенные сообщения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 изменениях статусов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Уведомление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пользователей Системы 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актуальности НСИ</a:t>
            </a:r>
          </a:p>
        </p:txBody>
      </p:sp>
      <p:sp>
        <p:nvSpPr>
          <p:cNvPr id="214" name="Shape 214"/>
          <p:cNvSpPr/>
          <p:nvPr/>
        </p:nvSpPr>
        <p:spPr>
          <a:xfrm>
            <a:off x="407831" y="479262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15" name="Shape 215"/>
          <p:cNvSpPr/>
          <p:nvPr/>
        </p:nvSpPr>
        <p:spPr>
          <a:xfrm>
            <a:off x="407831" y="355414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16" name="Shape 216"/>
          <p:cNvSpPr/>
          <p:nvPr/>
        </p:nvSpPr>
        <p:spPr>
          <a:xfrm>
            <a:off x="407831" y="2374933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7251" y="0"/>
            <a:ext cx="11491029" cy="835711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637197" y="276886"/>
            <a:ext cx="7694000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КОНТРОЛЬ ПРОВЕДЕНИЯ ЗАКУПОК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1014954" y="807058"/>
            <a:ext cx="362310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 исполнения контрактов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868084" y="2273480"/>
            <a:ext cx="2980302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Мгновенные сообщения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 изменениях статусов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Уведомление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пользователей Системы 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актуальности НСИ</a:t>
            </a:r>
          </a:p>
        </p:txBody>
      </p:sp>
      <p:sp>
        <p:nvSpPr>
          <p:cNvPr id="226" name="Shape 226"/>
          <p:cNvSpPr/>
          <p:nvPr/>
        </p:nvSpPr>
        <p:spPr>
          <a:xfrm>
            <a:off x="8189196" y="479262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27" name="Shape 227"/>
          <p:cNvSpPr/>
          <p:nvPr/>
        </p:nvSpPr>
        <p:spPr>
          <a:xfrm>
            <a:off x="8189196" y="355414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28" name="Shape 228"/>
          <p:cNvSpPr/>
          <p:nvPr/>
        </p:nvSpPr>
        <p:spPr>
          <a:xfrm>
            <a:off x="8189196" y="2374933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637199" y="276886"/>
            <a:ext cx="8940909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ФОРМИРОВАНИЕ АНАЛИТИЧЕСКИХ ОТЧЕТОВ 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1014954" y="807058"/>
            <a:ext cx="542167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закупке лекарственных препаратов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982" y="-10033"/>
            <a:ext cx="11473098" cy="834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1086719" y="2273480"/>
            <a:ext cx="2980302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Мгновенные сообщения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 изменениях статусов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Уведомление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пользователей Системы 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актуальности НСИ</a:t>
            </a:r>
          </a:p>
        </p:txBody>
      </p:sp>
      <p:sp>
        <p:nvSpPr>
          <p:cNvPr id="238" name="Shape 238"/>
          <p:cNvSpPr/>
          <p:nvPr/>
        </p:nvSpPr>
        <p:spPr>
          <a:xfrm>
            <a:off x="407831" y="479262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39" name="Shape 239"/>
          <p:cNvSpPr/>
          <p:nvPr/>
        </p:nvSpPr>
        <p:spPr>
          <a:xfrm>
            <a:off x="407831" y="355414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40" name="Shape 240"/>
          <p:cNvSpPr/>
          <p:nvPr/>
        </p:nvSpPr>
        <p:spPr>
          <a:xfrm>
            <a:off x="407831" y="2374933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1466" y="-19939"/>
            <a:ext cx="11455168" cy="833103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637200" y="276886"/>
            <a:ext cx="8765418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ФОРМИРОВАНИЕ АНАЛИТИЧЕСКИХ ОТЧЕТОВ 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014954" y="807058"/>
            <a:ext cx="542167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закупке лекарственных препаратов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8868084" y="2273480"/>
            <a:ext cx="2980302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Мгновенные сообщения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 изменениях статусов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Уведомление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пользователей Системы 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актуальности НСИ</a:t>
            </a:r>
          </a:p>
        </p:txBody>
      </p:sp>
      <p:sp>
        <p:nvSpPr>
          <p:cNvPr id="250" name="Shape 250"/>
          <p:cNvSpPr/>
          <p:nvPr/>
        </p:nvSpPr>
        <p:spPr>
          <a:xfrm>
            <a:off x="8189196" y="479262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51" name="Shape 251"/>
          <p:cNvSpPr/>
          <p:nvPr/>
        </p:nvSpPr>
        <p:spPr>
          <a:xfrm>
            <a:off x="8189196" y="355414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52" name="Shape 252"/>
          <p:cNvSpPr/>
          <p:nvPr/>
        </p:nvSpPr>
        <p:spPr>
          <a:xfrm>
            <a:off x="8189196" y="2374933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637199" y="276886"/>
            <a:ext cx="6557928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ДОСТИГНУТЫЕ РЕЗУЛЬТАТЫ</a:t>
            </a:r>
          </a:p>
        </p:txBody>
      </p:sp>
      <p:sp>
        <p:nvSpPr>
          <p:cNvPr id="258" name="Shape 258"/>
          <p:cNvSpPr/>
          <p:nvPr/>
        </p:nvSpPr>
        <p:spPr>
          <a:xfrm>
            <a:off x="0" y="2811813"/>
            <a:ext cx="4063741" cy="4071420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4063742" y="2811815"/>
            <a:ext cx="4074615" cy="4071419"/>
          </a:xfrm>
          <a:prstGeom prst="rect">
            <a:avLst/>
          </a:prstGeom>
          <a:solidFill>
            <a:srgbClr val="83D8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8138357" y="2811815"/>
            <a:ext cx="4053642" cy="4071419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713291" y="3079931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215C7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62" name="Shape 262"/>
          <p:cNvSpPr/>
          <p:nvPr/>
        </p:nvSpPr>
        <p:spPr>
          <a:xfrm>
            <a:off x="5782469" y="3079931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83D8F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63" name="Shape 263"/>
          <p:cNvSpPr/>
          <p:nvPr/>
        </p:nvSpPr>
        <p:spPr>
          <a:xfrm>
            <a:off x="9846599" y="3138658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FBC93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353" y="1414719"/>
            <a:ext cx="1788160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785" y="1414719"/>
            <a:ext cx="2361003" cy="120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6119" y="1359130"/>
            <a:ext cx="1812922" cy="12490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Shape 267"/>
          <p:cNvCxnSpPr/>
          <p:nvPr/>
        </p:nvCxnSpPr>
        <p:spPr>
          <a:xfrm rot="10800000">
            <a:off x="4354092" y="3398510"/>
            <a:ext cx="125781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8" name="Shape 268"/>
          <p:cNvCxnSpPr/>
          <p:nvPr/>
        </p:nvCxnSpPr>
        <p:spPr>
          <a:xfrm rot="10800000">
            <a:off x="6550476" y="3398510"/>
            <a:ext cx="125781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9" name="Shape 269"/>
          <p:cNvCxnSpPr/>
          <p:nvPr/>
        </p:nvCxnSpPr>
        <p:spPr>
          <a:xfrm rot="10800000">
            <a:off x="8459979" y="3398510"/>
            <a:ext cx="125781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0" name="Shape 270"/>
          <p:cNvCxnSpPr/>
          <p:nvPr/>
        </p:nvCxnSpPr>
        <p:spPr>
          <a:xfrm rot="10800000">
            <a:off x="10656362" y="3398510"/>
            <a:ext cx="125781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1" name="Shape 271"/>
          <p:cNvCxnSpPr/>
          <p:nvPr/>
        </p:nvCxnSpPr>
        <p:spPr>
          <a:xfrm rot="10800000">
            <a:off x="266238" y="3398510"/>
            <a:ext cx="125781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2" name="Shape 272"/>
          <p:cNvCxnSpPr/>
          <p:nvPr/>
        </p:nvCxnSpPr>
        <p:spPr>
          <a:xfrm rot="10800000">
            <a:off x="2462623" y="3398510"/>
            <a:ext cx="125781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73" name="Shape 27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214" y="4728008"/>
            <a:ext cx="2854336" cy="259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9344" y="4728008"/>
            <a:ext cx="2854336" cy="259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9871" y="4728008"/>
            <a:ext cx="2854336" cy="259625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722870" y="3995387"/>
            <a:ext cx="2618001" cy="20774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Все участники информационного взаимодействия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объединены в единое пространство 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4392144" y="3995387"/>
            <a:ext cx="3417813" cy="20774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Значительное снижение трудоемкости формирования закупок и возможность получения аналитической информации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8401125" y="3995387"/>
            <a:ext cx="3528108" cy="24929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Внедрен расчет средневзвешенных цен по результатам мониторинга закупок лекарственных средств для централизованных закупок ЖНВЛП  г.Москвы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637197" y="276886"/>
            <a:ext cx="8922436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92075" marR="0" lvl="0" indent="-3175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КОЛИЧЕСТВЕННЫЕ ПОКАЗАТЕЛИ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642462" y="886486"/>
            <a:ext cx="8917172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92075" marR="0" lvl="0" indent="-3175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ЭКСПЛУАТАЦИИ СИСТЕМЫ В 2016 ГОДУ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177579" y="2259105"/>
            <a:ext cx="216116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более</a:t>
            </a:r>
            <a:r>
              <a:rPr lang="ru-RU" sz="24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ru-RU" sz="32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12 000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1374750" y="3585703"/>
            <a:ext cx="196399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более</a:t>
            </a:r>
            <a:r>
              <a:rPr lang="ru-RU" sz="32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 3 000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374750" y="5109882"/>
            <a:ext cx="196399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более</a:t>
            </a:r>
            <a:r>
              <a:rPr lang="ru-RU" sz="32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 2 500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3479098" y="2320659"/>
            <a:ext cx="3836092" cy="784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l" rtl="0"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обработанных </a:t>
            </a:r>
          </a:p>
          <a:p>
            <a:pPr marL="12065" marR="5080" lvl="0" indent="-12065" algn="l" rtl="0"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заявок медицинских организаций</a:t>
            </a:r>
          </a:p>
          <a:p>
            <a:pPr marL="12065" marR="5080" lvl="0" indent="-12065" algn="l" rtl="0"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на централизованные закупки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479098" y="3675350"/>
            <a:ext cx="3334070" cy="784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l" rtl="0"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транзакций</a:t>
            </a:r>
          </a:p>
          <a:p>
            <a:pPr marL="12065" marR="5080" lvl="0" indent="-12065" algn="l" rtl="0"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интеграции с базой </a:t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данных складов (в день)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3479098" y="5171437"/>
            <a:ext cx="3513365" cy="784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l" rtl="0"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уникальных </a:t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закупаемых позиций </a:t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лекарственных препаратов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7139418" y="2259105"/>
            <a:ext cx="193674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более</a:t>
            </a:r>
            <a:r>
              <a:rPr lang="ru-RU" sz="24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ru-RU" sz="32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1 200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7445592" y="3585703"/>
            <a:ext cx="163057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более</a:t>
            </a:r>
            <a:r>
              <a:rPr lang="ru-RU" sz="32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 800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684550" y="4949391"/>
            <a:ext cx="239161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более</a:t>
            </a:r>
            <a:r>
              <a:rPr lang="ru-RU" sz="24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ru-RU" sz="32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320</a:t>
            </a:r>
            <a:r>
              <a:rPr lang="ru-RU" sz="24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ru-RU" sz="18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млн. ед.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9216517" y="2320659"/>
            <a:ext cx="2294165" cy="5232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l" rtl="0"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контрактов в системе за 2016 год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9216517" y="3675350"/>
            <a:ext cx="3226495" cy="5232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l" rtl="0"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медицинских организаций </a:t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 филиалов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9216517" y="5171437"/>
            <a:ext cx="2724470" cy="10464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l" rtl="0"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общее число и общая стоимость лекарств. препаратов, закупаемых через Систему 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6642871" y="5445894"/>
            <a:ext cx="243329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более</a:t>
            </a:r>
            <a:r>
              <a:rPr lang="ru-RU" sz="24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ru-RU" sz="32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34 </a:t>
            </a:r>
            <a:r>
              <a:rPr lang="ru-RU" sz="1800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млрд. руб.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671" y="1903511"/>
            <a:ext cx="1293925" cy="425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1695742" y="1807692"/>
            <a:ext cx="314519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Единая база результатов мониторинга цен на закупку лекарственных препаратов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637199" y="276886"/>
            <a:ext cx="8599164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ЕДИНЫЙ СЕРВИС РАСЧЕТА НМЦК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642462" y="886486"/>
            <a:ext cx="8593900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НА ЛЕКАРСТВЕННЫЕ СРЕДСТВА В РЕГИОНЕ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81766" y="4457460"/>
            <a:ext cx="1343471" cy="8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1173" y="3323360"/>
            <a:ext cx="1062287" cy="82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77" y="1701817"/>
            <a:ext cx="967790" cy="106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046" y="1701817"/>
            <a:ext cx="1002020" cy="106098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/>
          <p:nvPr/>
        </p:nvSpPr>
        <p:spPr>
          <a:xfrm>
            <a:off x="8852711" y="1807692"/>
            <a:ext cx="314519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Единые алгоритмы расчета НМЦК для закупок лекарственных препаратов</a:t>
            </a:r>
          </a:p>
        </p:txBody>
      </p:sp>
      <p:sp>
        <p:nvSpPr>
          <p:cNvPr id="312" name="Shape 312"/>
          <p:cNvSpPr/>
          <p:nvPr/>
        </p:nvSpPr>
        <p:spPr>
          <a:xfrm>
            <a:off x="1695742" y="5735183"/>
            <a:ext cx="314519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Региональный орган исполнительной власти </a:t>
            </a:r>
            <a:b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в здравоохранении</a:t>
            </a:r>
          </a:p>
        </p:txBody>
      </p:sp>
      <p:sp>
        <p:nvSpPr>
          <p:cNvPr id="313" name="Shape 313"/>
          <p:cNvSpPr/>
          <p:nvPr/>
        </p:nvSpPr>
        <p:spPr>
          <a:xfrm>
            <a:off x="8852711" y="5735183"/>
            <a:ext cx="314519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Учреждения здравоохранения </a:t>
            </a:r>
            <a:b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региона</a:t>
            </a:r>
          </a:p>
        </p:txBody>
      </p:sp>
      <p:sp>
        <p:nvSpPr>
          <p:cNvPr id="314" name="Shape 314"/>
          <p:cNvSpPr/>
          <p:nvPr/>
        </p:nvSpPr>
        <p:spPr>
          <a:xfrm>
            <a:off x="3566914" y="4882696"/>
            <a:ext cx="506537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СЕРВИС РАСЧЕТА НМЦК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373" y="3246335"/>
            <a:ext cx="1634490" cy="151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046" y="5586214"/>
            <a:ext cx="969507" cy="10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77" y="5638069"/>
            <a:ext cx="816706" cy="92560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/>
          <p:nvPr/>
        </p:nvSpPr>
        <p:spPr>
          <a:xfrm>
            <a:off x="7699292" y="3916639"/>
            <a:ext cx="3341390" cy="3037627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stealth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 flipH="1">
            <a:off x="1208270" y="4028626"/>
            <a:ext cx="3341390" cy="3037627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stealth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 rot="5400000">
            <a:off x="5903490" y="-1357627"/>
            <a:ext cx="406093" cy="8620897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7153143" y="3531212"/>
            <a:ext cx="2351822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4965" marR="5080" lvl="0" indent="-354965" algn="l" rtl="0">
              <a:spcBef>
                <a:spcPts val="0"/>
              </a:spcBef>
              <a:buClr>
                <a:srgbClr val="7F7F7F"/>
              </a:buClr>
              <a:buSzPct val="100000"/>
              <a:buFont typeface="Calibri"/>
              <a:buAutoNum type="arabicPeriod" startAt="2"/>
            </a:pPr>
            <a:r>
              <a:rPr lang="ru-RU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Плановый срок внедрения в г.Москве – апрель-май 2017 г.</a:t>
            </a:r>
          </a:p>
        </p:txBody>
      </p:sp>
      <p:sp>
        <p:nvSpPr>
          <p:cNvPr id="322" name="Shape 322"/>
          <p:cNvSpPr/>
          <p:nvPr/>
        </p:nvSpPr>
        <p:spPr>
          <a:xfrm>
            <a:off x="2635251" y="3531212"/>
            <a:ext cx="2351822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4965" marR="5080" lvl="0" indent="-354965" algn="r" rtl="0">
              <a:lnSpc>
                <a:spcPct val="10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lang="ru-RU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Подготовлен проект единого регламента расчета НМЦК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637199" y="276886"/>
            <a:ext cx="9402728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РЕАЛИЗАЦИЯ КРУПНЫХ АВТОМАТИЗИРОВАННЫХ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642462" y="886486"/>
            <a:ext cx="9397464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ПРОЕКТОВ В СФЕРЕ УПРАВЛЕНИЯ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014954" y="1496086"/>
            <a:ext cx="9719648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2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для государственных организаций с распределенной ИТ-инфраструктурой: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794" y="2419565"/>
            <a:ext cx="1151390" cy="92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094" y="1996583"/>
            <a:ext cx="1775367" cy="139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6910" y="2448807"/>
            <a:ext cx="2250791" cy="98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314" y="4555742"/>
            <a:ext cx="2506996" cy="100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036" y="4431591"/>
            <a:ext cx="2740574" cy="135576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782789" y="3546912"/>
            <a:ext cx="355172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здравоохранения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Российской Федерации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4848407" y="3517823"/>
            <a:ext cx="271680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труда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и социальной защиты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Российской Федерации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8226910" y="3517823"/>
            <a:ext cx="271680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Департамент здравоохранения </a:t>
            </a:r>
            <a:b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города Москвы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782789" y="5659876"/>
            <a:ext cx="355172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здравоохранения Московской области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4848407" y="5630787"/>
            <a:ext cx="271680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здравоохранения Республики Татарстан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8226910" y="5630787"/>
            <a:ext cx="271680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здравоохранения Астраханской области</a:t>
            </a: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12" y="2419565"/>
            <a:ext cx="2046173" cy="92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59" y="4776483"/>
            <a:ext cx="2672653" cy="557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637200" y="1576766"/>
            <a:ext cx="11013929" cy="4801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cap="none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КОМПАНИЯ ФОРТИС ТЕХНОЛОГИИ </a:t>
            </a:r>
            <a:r>
              <a:rPr lang="ru-RU" sz="2400" b="1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2400" b="1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Российский разработчик автоматизированных региональных решений </a:t>
            </a:r>
            <a:b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управлению централизованными закупками.</a:t>
            </a:r>
          </a:p>
          <a:p>
            <a:pPr marL="0" marR="0" lvl="0" indent="0" algn="l" rtl="0">
              <a:spcBef>
                <a:spcPts val="4200"/>
              </a:spcBef>
              <a:spcAft>
                <a:spcPts val="0"/>
              </a:spcAft>
              <a:buSzPct val="25000"/>
              <a:buNone/>
            </a:pPr>
            <a:r>
              <a:rPr lang="ru-RU" sz="2400" b="1" cap="none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ЭФФЕКТИВНЫЕ РЕГИОНАЛЬНЫЕ СИСТЕМЫ УПРАВЛЕНИЯ:</a:t>
            </a:r>
          </a:p>
          <a:p>
            <a:pPr marL="542925" marR="0" lvl="0" indent="-542925" algn="l" rtl="0">
              <a:spcBef>
                <a:spcPts val="1200"/>
              </a:spcBef>
              <a:spcAft>
                <a:spcPts val="0"/>
              </a:spcAft>
              <a:buClr>
                <a:srgbClr val="FBC933"/>
              </a:buClr>
              <a:buSzPct val="100000"/>
              <a:buFont typeface="Noto Sans Symbols"/>
              <a:buChar char="✓"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централизованными закупками товаров и услуг;</a:t>
            </a:r>
          </a:p>
          <a:p>
            <a:pPr marL="542925" marR="0" lvl="0" indent="-542925" algn="l" rtl="0">
              <a:spcBef>
                <a:spcPts val="1200"/>
              </a:spcBef>
              <a:spcAft>
                <a:spcPts val="0"/>
              </a:spcAft>
              <a:buClr>
                <a:srgbClr val="FBC933"/>
              </a:buClr>
              <a:buSzPct val="100000"/>
              <a:buFont typeface="Noto Sans Symbols"/>
              <a:buChar char="✓"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лекарственным обеспечением;</a:t>
            </a:r>
          </a:p>
          <a:p>
            <a:pPr marL="542925" marR="0" lvl="0" indent="-542925" algn="l" rtl="0">
              <a:spcBef>
                <a:spcPts val="1200"/>
              </a:spcBef>
              <a:spcAft>
                <a:spcPts val="0"/>
              </a:spcAft>
              <a:buClr>
                <a:srgbClr val="FBC933"/>
              </a:buClr>
              <a:buSzPct val="100000"/>
              <a:buFont typeface="Noto Sans Symbols"/>
              <a:buChar char="✓"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технической эксплуатацией в медицинских организациях.</a:t>
            </a:r>
          </a:p>
          <a:p>
            <a:pPr marL="0" marR="0" lvl="0" indent="0" algn="l" rtl="0">
              <a:spcBef>
                <a:spcPts val="3000"/>
              </a:spcBef>
              <a:spcAft>
                <a:spcPts val="0"/>
              </a:spcAft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Продукты компании разработаны на базе открытых веб-технологий </a:t>
            </a:r>
            <a:b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 масштабируются под нужды Заказчика.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37200" y="276886"/>
            <a:ext cx="3234712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О КОМПАНИИ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hape 3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383" y="1394042"/>
            <a:ext cx="9929233" cy="373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869" y="4816467"/>
            <a:ext cx="202489" cy="3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117" y="5689132"/>
            <a:ext cx="179990" cy="3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021" y="4871810"/>
            <a:ext cx="269984" cy="20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759" y="5711632"/>
            <a:ext cx="292484" cy="26998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6053135" y="4789292"/>
            <a:ext cx="329494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г. Москва, Хорошевское шоссе </a:t>
            </a:r>
            <a:b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д.35, к.1, офис 303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6053135" y="5678208"/>
            <a:ext cx="206665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+7 (499) 393-37-89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9846490" y="4789292"/>
            <a:ext cx="186942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info@ fortis-it.ru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9846490" y="5678208"/>
            <a:ext cx="117692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fortis-it.ru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79" y="0"/>
            <a:ext cx="12176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0" y="2379436"/>
            <a:ext cx="2421467" cy="4478563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1941" y="2379439"/>
            <a:ext cx="2472266" cy="4478561"/>
          </a:xfrm>
          <a:prstGeom prst="rect">
            <a:avLst/>
          </a:prstGeom>
          <a:solidFill>
            <a:srgbClr val="83D8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4874682" y="2379436"/>
            <a:ext cx="2421467" cy="4478563"/>
          </a:xfrm>
          <a:prstGeom prst="rect">
            <a:avLst/>
          </a:prstGeom>
          <a:solidFill>
            <a:srgbClr val="3EADE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7286625" y="2379439"/>
            <a:ext cx="2472266" cy="4478561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9749367" y="2379436"/>
            <a:ext cx="2421467" cy="4478563"/>
          </a:xfrm>
          <a:prstGeom prst="rect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637199" y="276886"/>
            <a:ext cx="5708183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СИСТЕМА УПРАВЛЕНИЯ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42462" y="886486"/>
            <a:ext cx="7097609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ЛЕКАРСТВЕННЫМ ОБЕСПЕЧЕНИЕМ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9830721" y="3726066"/>
            <a:ext cx="2282067" cy="27469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" marR="0" lvl="0" indent="-127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Интеграция с региональными складскими системами  и системами управления в здравоохранении (РМИС)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15954" y="3726066"/>
            <a:ext cx="1966943" cy="23544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Сквозной процесс от заявок до  контрактов и учета остатков лекарственных средств 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593860" y="3726066"/>
            <a:ext cx="2122193" cy="23544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Нормализация данных в условиях отсутствия единого справочника лекарственных средств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004212" y="3726066"/>
            <a:ext cx="2122193" cy="23544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Расчет НМЦК по результатам мониторинга закупок лекарственных средств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420911" y="3726066"/>
            <a:ext cx="2190677" cy="15696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Формирование аналитической и регламентной отчетности</a:t>
            </a:r>
          </a:p>
        </p:txBody>
      </p:sp>
      <p:sp>
        <p:nvSpPr>
          <p:cNvPr id="134" name="Shape 134"/>
          <p:cNvSpPr/>
          <p:nvPr/>
        </p:nvSpPr>
        <p:spPr>
          <a:xfrm>
            <a:off x="873726" y="2810105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215C7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35" name="Shape 135"/>
          <p:cNvSpPr/>
          <p:nvPr/>
        </p:nvSpPr>
        <p:spPr>
          <a:xfrm>
            <a:off x="3354894" y="2810105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83D8F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36" name="Shape 136"/>
          <p:cNvSpPr/>
          <p:nvPr/>
        </p:nvSpPr>
        <p:spPr>
          <a:xfrm>
            <a:off x="5792235" y="2810105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3EADE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37" name="Shape 137"/>
          <p:cNvSpPr/>
          <p:nvPr/>
        </p:nvSpPr>
        <p:spPr>
          <a:xfrm>
            <a:off x="8197668" y="2868833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FBC93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8" name="Shape 138"/>
          <p:cNvSpPr/>
          <p:nvPr/>
        </p:nvSpPr>
        <p:spPr>
          <a:xfrm>
            <a:off x="10698379" y="2868833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44ABC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660397" y="549239"/>
            <a:ext cx="9167093" cy="492442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76213" marR="0" lvl="0" indent="-11112" algn="l" rtl="0">
              <a:spcBef>
                <a:spcPts val="0"/>
              </a:spcBef>
              <a:buSzPct val="25000"/>
              <a:buNone/>
            </a:pPr>
            <a:r>
              <a:rPr lang="ru-RU" sz="26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СХЕМА ФУНКЦИОНАЛЬНОЙ АРХИТЕКТУРЫ СИСТЕМЫ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237" y="585095"/>
            <a:ext cx="9604459" cy="60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642472" y="1496077"/>
            <a:ext cx="11413200" cy="448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842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19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Обеспечение процессов планирования, подготовки, реализации и контроля закупок лекарственных препаратов;</a:t>
            </a:r>
          </a:p>
          <a:p>
            <a:pPr marL="584200" marR="0" lvl="0" indent="-584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19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Контроль исполнения контрактов на поставку лекарственных средств, изделий медицинского назначения и других товаров;</a:t>
            </a:r>
          </a:p>
          <a:p>
            <a:pPr marL="584200" marR="0" lvl="0" indent="-584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19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Обеспечение оценки стоимостных показателей по  закупаемым лекарственным средствам и изделиям медицинского назначения в рамках процессов планирования, подготовки, реализации и контроля;</a:t>
            </a:r>
          </a:p>
          <a:p>
            <a:pPr marL="584200" marR="0" lvl="0" indent="-584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19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Автоматизация процессов информационного взаимодействия всех участников проведения поставок лекарственных препаратов; </a:t>
            </a:r>
          </a:p>
          <a:p>
            <a:pPr marL="584200" marR="0" lvl="0" indent="-584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19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Подготовка аналитической отчетности по лекарственному обеспечению.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37199" y="276886"/>
            <a:ext cx="7112109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СИСТЕМА УПРАВЛЕНИЯ 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42462" y="886486"/>
            <a:ext cx="7106846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ЛЕКАРСТВЕННЫМ ОБЕСПЕЧЕНИЕМ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660397" y="549239"/>
            <a:ext cx="9204038" cy="492442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76213" marR="0" lvl="0" indent="-11112" algn="l" rtl="0">
              <a:spcBef>
                <a:spcPts val="0"/>
              </a:spcBef>
              <a:buSzPct val="25000"/>
              <a:buNone/>
            </a:pPr>
            <a:r>
              <a:rPr lang="ru-RU" sz="26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СХЕМА ФУНКЦИОНАЛЬНОЙ АРХИТЕКТУРЫ СИСТЕМЫ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94081"/>
            <a:ext cx="10479548" cy="5511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2796988" y="1909803"/>
            <a:ext cx="8749553" cy="45037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Единое информационное пространство для всех участников информационного взаимодействия</a:t>
            </a:r>
          </a:p>
          <a:p>
            <a:pPr marL="0" marR="0" lvl="0" indent="0" algn="l" rtl="0">
              <a:lnSpc>
                <a:spcPct val="130769"/>
              </a:lnSpc>
              <a:spcBef>
                <a:spcPts val="2400"/>
              </a:spcBef>
              <a:spcAft>
                <a:spcPts val="0"/>
              </a:spcAft>
              <a:buSzPct val="25000"/>
              <a:buNone/>
            </a:pPr>
            <a:r>
              <a:rPr lang="ru-RU" sz="2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Максимальное  использование существующих информационных систем и баз данных</a:t>
            </a:r>
          </a:p>
          <a:p>
            <a:pPr marL="0" marR="0" lvl="0" indent="0" algn="l" rtl="0">
              <a:lnSpc>
                <a:spcPct val="130769"/>
              </a:lnSpc>
              <a:spcBef>
                <a:spcPts val="2400"/>
              </a:spcBef>
              <a:spcAft>
                <a:spcPts val="0"/>
              </a:spcAft>
              <a:buSzPct val="25000"/>
              <a:buNone/>
            </a:pPr>
            <a:r>
              <a:rPr lang="ru-RU" sz="2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Единые архитектурные </a:t>
            </a:r>
            <a:br>
              <a:rPr lang="ru-RU" sz="2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и технологические решения</a:t>
            </a:r>
          </a:p>
          <a:p>
            <a:pPr marL="0" marR="0" lvl="0" indent="0" algn="l" rtl="0">
              <a:lnSpc>
                <a:spcPct val="130769"/>
              </a:lnSpc>
              <a:spcBef>
                <a:spcPts val="2400"/>
              </a:spcBef>
              <a:spcAft>
                <a:spcPts val="0"/>
              </a:spcAft>
              <a:buSzPct val="25000"/>
              <a:buNone/>
            </a:pPr>
            <a:r>
              <a:rPr lang="ru-RU" sz="2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Врач работает в МИС, без создания дублирующего программного  обеспечения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37197" y="276886"/>
            <a:ext cx="9218000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ПРИНЦИПЫ СОЗДАНИЯ СИСТЕМЫ УПРАВЛЕНИЯ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42462" y="886486"/>
            <a:ext cx="9212735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ЛЕКАРСТВЕННЫМ ОБЕСПЕЧЕНИЕМ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857" y="4278164"/>
            <a:ext cx="1343471" cy="8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50" y="3144066"/>
            <a:ext cx="1062287" cy="82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759" y="1857716"/>
            <a:ext cx="967790" cy="106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937" y="5322812"/>
            <a:ext cx="1018100" cy="114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1266" y="-15710"/>
            <a:ext cx="11435914" cy="831702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637199" y="276886"/>
            <a:ext cx="8377492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ИНФОРМАЦИОННАЯ СТРАНИЦА СИСТЕМЫ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8868084" y="2273480"/>
            <a:ext cx="2980302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Мгновенные сообщения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 изменениях статусов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Уведомление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пользователей Системы 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актуальности НСИ</a:t>
            </a:r>
          </a:p>
        </p:txBody>
      </p:sp>
      <p:sp>
        <p:nvSpPr>
          <p:cNvPr id="176" name="Shape 176"/>
          <p:cNvSpPr/>
          <p:nvPr/>
        </p:nvSpPr>
        <p:spPr>
          <a:xfrm>
            <a:off x="1932875" y="4345139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77" name="Shape 177"/>
          <p:cNvSpPr/>
          <p:nvPr/>
        </p:nvSpPr>
        <p:spPr>
          <a:xfrm>
            <a:off x="4223707" y="486434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78" name="Shape 178"/>
          <p:cNvSpPr/>
          <p:nvPr/>
        </p:nvSpPr>
        <p:spPr>
          <a:xfrm>
            <a:off x="6203842" y="324659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79" name="Shape 179"/>
          <p:cNvSpPr/>
          <p:nvPr/>
        </p:nvSpPr>
        <p:spPr>
          <a:xfrm>
            <a:off x="8189196" y="479262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80" name="Shape 180"/>
          <p:cNvSpPr/>
          <p:nvPr/>
        </p:nvSpPr>
        <p:spPr>
          <a:xfrm>
            <a:off x="8189196" y="355414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81" name="Shape 181"/>
          <p:cNvSpPr/>
          <p:nvPr/>
        </p:nvSpPr>
        <p:spPr>
          <a:xfrm>
            <a:off x="8189196" y="2374933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637199" y="276886"/>
            <a:ext cx="8131233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РЕЕСТР ЗАКУПОК ЛЕКАРСТВЕННЫХ СРЕДСТВ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692" y="0"/>
            <a:ext cx="11463616" cy="833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086719" y="2273480"/>
            <a:ext cx="2980302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Мгновенные сообщения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 изменениях статусов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Уведомление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пользователей Системы 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актуальности НСИ</a:t>
            </a:r>
          </a:p>
        </p:txBody>
      </p:sp>
      <p:sp>
        <p:nvSpPr>
          <p:cNvPr id="191" name="Shape 191"/>
          <p:cNvSpPr/>
          <p:nvPr/>
        </p:nvSpPr>
        <p:spPr>
          <a:xfrm>
            <a:off x="407831" y="479262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92" name="Shape 192"/>
          <p:cNvSpPr/>
          <p:nvPr/>
        </p:nvSpPr>
        <p:spPr>
          <a:xfrm>
            <a:off x="407831" y="355414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93" name="Shape 193"/>
          <p:cNvSpPr/>
          <p:nvPr/>
        </p:nvSpPr>
        <p:spPr>
          <a:xfrm>
            <a:off x="407831" y="2374933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526" y="-35857"/>
            <a:ext cx="11491031" cy="835711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637197" y="276886"/>
            <a:ext cx="7498904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МАСТЕР ФОРМИРОВАНИЯ ЗАКУПОК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8868084" y="2273480"/>
            <a:ext cx="2980302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Мгновенные сообщения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 изменениях статусов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Уведомление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пользователей Системы </a:t>
            </a:r>
          </a:p>
          <a:p>
            <a:pPr marL="0" marR="0" lvl="0" indent="0" algn="l" rtl="0">
              <a:spcBef>
                <a:spcPts val="48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актуальности НСИ</a:t>
            </a:r>
          </a:p>
        </p:txBody>
      </p:sp>
      <p:sp>
        <p:nvSpPr>
          <p:cNvPr id="202" name="Shape 202"/>
          <p:cNvSpPr/>
          <p:nvPr/>
        </p:nvSpPr>
        <p:spPr>
          <a:xfrm>
            <a:off x="8189196" y="479262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03" name="Shape 203"/>
          <p:cNvSpPr/>
          <p:nvPr/>
        </p:nvSpPr>
        <p:spPr>
          <a:xfrm>
            <a:off x="8189196" y="355414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04" name="Shape 204"/>
          <p:cNvSpPr/>
          <p:nvPr/>
        </p:nvSpPr>
        <p:spPr>
          <a:xfrm>
            <a:off x="8189196" y="2374933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456</Words>
  <Application>Microsoft Office PowerPoint</Application>
  <PresentationFormat>Произвольный</PresentationFormat>
  <Paragraphs>143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Lato</vt:lpstr>
      <vt:lpstr>PT Sans</vt:lpstr>
      <vt:lpstr>Noto Sans Symbols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</cp:lastModifiedBy>
  <cp:revision>2</cp:revision>
  <dcterms:modified xsi:type="dcterms:W3CDTF">2017-04-05T09:50:40Z</dcterms:modified>
</cp:coreProperties>
</file>